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0"/>
  </p:notesMasterIdLst>
  <p:sldIdLst>
    <p:sldId id="303" r:id="rId3"/>
    <p:sldId id="314" r:id="rId4"/>
    <p:sldId id="306" r:id="rId5"/>
    <p:sldId id="310" r:id="rId6"/>
    <p:sldId id="311" r:id="rId7"/>
    <p:sldId id="312" r:id="rId8"/>
    <p:sldId id="321" r:id="rId9"/>
    <p:sldId id="316" r:id="rId10"/>
    <p:sldId id="313" r:id="rId11"/>
    <p:sldId id="291" r:id="rId12"/>
    <p:sldId id="300" r:id="rId13"/>
    <p:sldId id="301" r:id="rId14"/>
    <p:sldId id="315" r:id="rId15"/>
    <p:sldId id="318" r:id="rId16"/>
    <p:sldId id="295" r:id="rId17"/>
    <p:sldId id="308" r:id="rId18"/>
    <p:sldId id="3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F8800-CE8F-4D00-BC54-84C3D83B6242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0B8C5-C417-43F0-96D0-40EB52E50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9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443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43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8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38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10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96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0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89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643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37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8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7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57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79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2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6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82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9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3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2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6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45555-000C-4307-A328-B87F3FF81E6E}" type="datetimeFigureOut">
              <a:rPr lang="en-US" smtClean="0"/>
              <a:t>11/12/17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79E97-DE35-4B24-99E7-8E6440035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8" Type="http://schemas.openxmlformats.org/officeDocument/2006/relationships/image" Target="../media/image33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jpg"/><Relationship Id="rId20" Type="http://schemas.openxmlformats.org/officeDocument/2006/relationships/image" Target="../media/image60.jpg"/><Relationship Id="rId21" Type="http://schemas.openxmlformats.org/officeDocument/2006/relationships/image" Target="../media/image61.jpg"/><Relationship Id="rId22" Type="http://schemas.openxmlformats.org/officeDocument/2006/relationships/image" Target="../media/image62.jpg"/><Relationship Id="rId23" Type="http://schemas.openxmlformats.org/officeDocument/2006/relationships/image" Target="../media/image63.jpg"/><Relationship Id="rId24" Type="http://schemas.openxmlformats.org/officeDocument/2006/relationships/image" Target="../media/image64.jpg"/><Relationship Id="rId10" Type="http://schemas.openxmlformats.org/officeDocument/2006/relationships/image" Target="../media/image50.jpg"/><Relationship Id="rId11" Type="http://schemas.openxmlformats.org/officeDocument/2006/relationships/image" Target="../media/image51.jpg"/><Relationship Id="rId12" Type="http://schemas.openxmlformats.org/officeDocument/2006/relationships/image" Target="../media/image52.jpg"/><Relationship Id="rId13" Type="http://schemas.openxmlformats.org/officeDocument/2006/relationships/image" Target="../media/image53.jpg"/><Relationship Id="rId14" Type="http://schemas.openxmlformats.org/officeDocument/2006/relationships/image" Target="../media/image54.jpeg"/><Relationship Id="rId15" Type="http://schemas.openxmlformats.org/officeDocument/2006/relationships/image" Target="../media/image55.png"/><Relationship Id="rId16" Type="http://schemas.openxmlformats.org/officeDocument/2006/relationships/image" Target="../media/image56.jpg"/><Relationship Id="rId17" Type="http://schemas.openxmlformats.org/officeDocument/2006/relationships/image" Target="../media/image57.jpg"/><Relationship Id="rId18" Type="http://schemas.openxmlformats.org/officeDocument/2006/relationships/image" Target="../media/image58.jp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6" Type="http://schemas.openxmlformats.org/officeDocument/2006/relationships/image" Target="../media/image46.jpg"/><Relationship Id="rId7" Type="http://schemas.openxmlformats.org/officeDocument/2006/relationships/image" Target="../media/image47.jpg"/><Relationship Id="rId8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65.jpeg"/><Relationship Id="rId5" Type="http://schemas.openxmlformats.org/officeDocument/2006/relationships/image" Target="../media/image66.jpeg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Relationship Id="rId9" Type="http://schemas.openxmlformats.org/officeDocument/2006/relationships/image" Target="../media/image28.jp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A7A021-105C-47CB-9882-078DB741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41" y="265556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Social Contextual Influences on Healthy Eating using Big Data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7C224CF-3A08-4159-9249-61BA5AD850B4}"/>
              </a:ext>
            </a:extLst>
          </p:cNvPr>
          <p:cNvSpPr txBox="1"/>
          <p:nvPr/>
        </p:nvSpPr>
        <p:spPr>
          <a:xfrm>
            <a:off x="479394" y="4421080"/>
            <a:ext cx="324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Vijaya Kumari Yeruva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Missouri Kansas 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6EB6B0-9B5D-4E8B-A1CE-5C37E7645728}"/>
              </a:ext>
            </a:extLst>
          </p:cNvPr>
          <p:cNvSpPr txBox="1"/>
          <p:nvPr/>
        </p:nvSpPr>
        <p:spPr>
          <a:xfrm>
            <a:off x="3719743" y="4421079"/>
            <a:ext cx="324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Sidrah Junaid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Missouri Kansas 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5D84DAA-C31D-44E9-829F-2D70F117F08E}"/>
              </a:ext>
            </a:extLst>
          </p:cNvPr>
          <p:cNvSpPr txBox="1"/>
          <p:nvPr/>
        </p:nvSpPr>
        <p:spPr>
          <a:xfrm>
            <a:off x="7432089" y="4421079"/>
            <a:ext cx="324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Dr.Yugyung Lee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Missouri Kansas City</a:t>
            </a:r>
          </a:p>
        </p:txBody>
      </p:sp>
    </p:spTree>
    <p:extLst>
      <p:ext uri="{BB962C8B-B14F-4D97-AF65-F5344CB8AC3E}">
        <p14:creationId xmlns:p14="http://schemas.microsoft.com/office/powerpoint/2010/main" val="143209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5AF270A-CA86-4833-974F-A0A49DC4D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58266"/>
            <a:ext cx="1741169" cy="699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B14264F-26A9-4E68-A1D4-C7F06C26CDCF}"/>
              </a:ext>
            </a:extLst>
          </p:cNvPr>
          <p:cNvSpPr txBox="1"/>
          <p:nvPr/>
        </p:nvSpPr>
        <p:spPr>
          <a:xfrm>
            <a:off x="3375215" y="1189211"/>
            <a:ext cx="3514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1D4DAE-A368-4722-BF60-C39313F13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28650" y="2290915"/>
            <a:ext cx="1741169" cy="674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3B68914-6790-4464-94D8-5325E295284E}"/>
              </a:ext>
            </a:extLst>
          </p:cNvPr>
          <p:cNvSpPr txBox="1"/>
          <p:nvPr/>
        </p:nvSpPr>
        <p:spPr>
          <a:xfrm>
            <a:off x="510020" y="3117712"/>
            <a:ext cx="241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ImageNet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9D127-F6D6-4D95-A4F7-2E9FE8F44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019" y="1708134"/>
            <a:ext cx="4610496" cy="125730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6907C2-86DE-4C55-AAD3-BAEE23080717}"/>
              </a:ext>
            </a:extLst>
          </p:cNvPr>
          <p:cNvSpPr txBox="1"/>
          <p:nvPr/>
        </p:nvSpPr>
        <p:spPr>
          <a:xfrm>
            <a:off x="4417597" y="3777464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</a:p>
        </p:txBody>
      </p:sp>
      <p:sp>
        <p:nvSpPr>
          <p:cNvPr id="13" name="Callout: Right Arrow 12">
            <a:extLst>
              <a:ext uri="{FF2B5EF4-FFF2-40B4-BE49-F238E27FC236}">
                <a16:creationId xmlns:a16="http://schemas.microsoft.com/office/drawing/2014/main" xmlns="" id="{4D988C9B-C4CF-4790-A470-62C7DCB7344C}"/>
              </a:ext>
            </a:extLst>
          </p:cNvPr>
          <p:cNvSpPr/>
          <p:nvPr/>
        </p:nvSpPr>
        <p:spPr>
          <a:xfrm>
            <a:off x="2369819" y="1798546"/>
            <a:ext cx="457200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21227"/>
            </a:avLst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Callout: Right Arrow 13">
            <a:extLst>
              <a:ext uri="{FF2B5EF4-FFF2-40B4-BE49-F238E27FC236}">
                <a16:creationId xmlns:a16="http://schemas.microsoft.com/office/drawing/2014/main" xmlns="" id="{11B6D703-19C7-4D2A-9CF2-62D3C010B09D}"/>
              </a:ext>
            </a:extLst>
          </p:cNvPr>
          <p:cNvSpPr/>
          <p:nvPr/>
        </p:nvSpPr>
        <p:spPr>
          <a:xfrm>
            <a:off x="7437515" y="1981500"/>
            <a:ext cx="457200" cy="548491"/>
          </a:xfrm>
          <a:prstGeom prst="rightArrowCallout">
            <a:avLst>
              <a:gd name="adj1" fmla="val 16666"/>
              <a:gd name="adj2" fmla="val 25000"/>
              <a:gd name="adj3" fmla="val 25000"/>
              <a:gd name="adj4" fmla="val 12500"/>
            </a:avLst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6E21283-9487-49FC-ACC4-4490384FCB45}"/>
              </a:ext>
            </a:extLst>
          </p:cNvPr>
          <p:cNvSpPr txBox="1"/>
          <p:nvPr/>
        </p:nvSpPr>
        <p:spPr>
          <a:xfrm>
            <a:off x="7922894" y="2027526"/>
            <a:ext cx="1949354" cy="58477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 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Label  files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7CBD132-9117-4C84-9EF3-931D2ED5ED7A}"/>
              </a:ext>
            </a:extLst>
          </p:cNvPr>
          <p:cNvSpPr txBox="1"/>
          <p:nvPr/>
        </p:nvSpPr>
        <p:spPr>
          <a:xfrm>
            <a:off x="543478" y="5920703"/>
            <a:ext cx="229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Twitter Image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226EC39-FFDA-47F3-B2F0-0086DF7C85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1" y="4382286"/>
            <a:ext cx="2158164" cy="1476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Callout: Right Arrow 21">
            <a:extLst>
              <a:ext uri="{FF2B5EF4-FFF2-40B4-BE49-F238E27FC236}">
                <a16:creationId xmlns:a16="http://schemas.microsoft.com/office/drawing/2014/main" xmlns="" id="{85150300-77CF-476E-8136-F85CF76BAEBE}"/>
              </a:ext>
            </a:extLst>
          </p:cNvPr>
          <p:cNvSpPr/>
          <p:nvPr/>
        </p:nvSpPr>
        <p:spPr>
          <a:xfrm>
            <a:off x="2838449" y="4779871"/>
            <a:ext cx="457200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21227"/>
            </a:avLst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080392C-8D6D-4335-BB43-291DD9EACA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6123" y="2946018"/>
            <a:ext cx="1471978" cy="4352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E4D4227-0912-4F2C-BF57-E9CF9AA57738}"/>
              </a:ext>
            </a:extLst>
          </p:cNvPr>
          <p:cNvSpPr txBox="1"/>
          <p:nvPr/>
        </p:nvSpPr>
        <p:spPr>
          <a:xfrm>
            <a:off x="3286358" y="3079164"/>
            <a:ext cx="4001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 final layer of Inception 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38E2F64-356D-4E30-B7B6-6A2335058001}"/>
              </a:ext>
            </a:extLst>
          </p:cNvPr>
          <p:cNvSpPr txBox="1"/>
          <p:nvPr/>
        </p:nvSpPr>
        <p:spPr>
          <a:xfrm>
            <a:off x="7856933" y="2712946"/>
            <a:ext cx="2546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Trained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8375559-EF25-4160-ACAA-67894065E85B}"/>
              </a:ext>
            </a:extLst>
          </p:cNvPr>
          <p:cNvSpPr txBox="1"/>
          <p:nvPr/>
        </p:nvSpPr>
        <p:spPr>
          <a:xfrm>
            <a:off x="4434589" y="6005833"/>
            <a:ext cx="1704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</a:t>
            </a:r>
          </a:p>
        </p:txBody>
      </p:sp>
      <p:sp>
        <p:nvSpPr>
          <p:cNvPr id="27" name="Callout: Right Arrow 26">
            <a:extLst>
              <a:ext uri="{FF2B5EF4-FFF2-40B4-BE49-F238E27FC236}">
                <a16:creationId xmlns:a16="http://schemas.microsoft.com/office/drawing/2014/main" xmlns="" id="{30870963-C2BA-4BD1-A6F2-8DF8A543F43C}"/>
              </a:ext>
            </a:extLst>
          </p:cNvPr>
          <p:cNvSpPr/>
          <p:nvPr/>
        </p:nvSpPr>
        <p:spPr>
          <a:xfrm>
            <a:off x="7648575" y="4618185"/>
            <a:ext cx="457200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21227"/>
            </a:avLst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B802BC6-1C0A-4351-97BF-740A2B65947A}"/>
              </a:ext>
            </a:extLst>
          </p:cNvPr>
          <p:cNvSpPr/>
          <p:nvPr/>
        </p:nvSpPr>
        <p:spPr>
          <a:xfrm>
            <a:off x="8105775" y="3959119"/>
            <a:ext cx="2432019" cy="224676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Level: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unhealthy (score = 0.85185)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 (score = 0.14815)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5/23: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burger (score = 0.54457)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frenchfries (score = 0.09466)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bacon (score = 0.03273)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donuts (score = 0.02944)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cakes (score = 0.02524)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3A01AC2-7B37-4BEA-9CE8-1D3E06C7A0ED}"/>
              </a:ext>
            </a:extLst>
          </p:cNvPr>
          <p:cNvSpPr txBox="1"/>
          <p:nvPr/>
        </p:nvSpPr>
        <p:spPr>
          <a:xfrm>
            <a:off x="7809919" y="6237526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Result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039C6BC6-B32D-4E34-BB43-37643CCC410F}"/>
              </a:ext>
            </a:extLst>
          </p:cNvPr>
          <p:cNvSpPr txBox="1">
            <a:spLocks/>
          </p:cNvSpPr>
          <p:nvPr/>
        </p:nvSpPr>
        <p:spPr>
          <a:xfrm>
            <a:off x="332744" y="237171"/>
            <a:ext cx="10972800" cy="773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80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3" grpId="0" animBg="1"/>
      <p:bldP spid="14" grpId="0" animBg="1"/>
      <p:bldP spid="17" grpId="0" animBg="1"/>
      <p:bldP spid="19" grpId="0"/>
      <p:bldP spid="22" grpId="0" animBg="1"/>
      <p:bldP spid="24" grpId="0"/>
      <p:bldP spid="25" grpId="0"/>
      <p:bldP spid="26" grpId="0"/>
      <p:bldP spid="27" grpId="0" animBg="1"/>
      <p:bldP spid="28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030CADC-9B86-4661-AC3E-7123532B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14" y="1049240"/>
            <a:ext cx="3403600" cy="4759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AF84C5-7870-483E-8B88-B81EE9F08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214" y="2000250"/>
            <a:ext cx="2536270" cy="2064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09CA612-1DAA-4A2C-AF8F-0C9B74F30441}"/>
              </a:ext>
            </a:extLst>
          </p:cNvPr>
          <p:cNvSpPr/>
          <p:nvPr/>
        </p:nvSpPr>
        <p:spPr>
          <a:xfrm>
            <a:off x="439614" y="5797745"/>
            <a:ext cx="3842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 collected on Healthy/Unhealthy Keywords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E78BC3E-B244-4B63-982F-690BFE24F7C8}"/>
              </a:ext>
            </a:extLst>
          </p:cNvPr>
          <p:cNvSpPr/>
          <p:nvPr/>
        </p:nvSpPr>
        <p:spPr>
          <a:xfrm>
            <a:off x="5819144" y="6390084"/>
            <a:ext cx="5015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 collected on location using CDC Obesity Prevalence Map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E5AD4566-D1D6-4FA2-A334-875ED420ED74}"/>
              </a:ext>
            </a:extLst>
          </p:cNvPr>
          <p:cNvSpPr txBox="1">
            <a:spLocks/>
          </p:cNvSpPr>
          <p:nvPr/>
        </p:nvSpPr>
        <p:spPr>
          <a:xfrm>
            <a:off x="332744" y="237171"/>
            <a:ext cx="10972800" cy="773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Healthy Tweet &amp; Obesity Prevalence Map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F12B10-C50C-41CF-A2A8-7A144B8F8BA8}"/>
              </a:ext>
            </a:extLst>
          </p:cNvPr>
          <p:cNvSpPr txBox="1"/>
          <p:nvPr/>
        </p:nvSpPr>
        <p:spPr>
          <a:xfrm>
            <a:off x="171450" y="6151841"/>
            <a:ext cx="592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USDA MyPlate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USDA Standardized Recipe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https://www.cdc.gov/obesity/data/prevalence-maps.html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6AD1826D-C83D-42AD-A09E-6E0092D7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47302"/>
              </p:ext>
            </p:extLst>
          </p:nvPr>
        </p:nvGraphicFramePr>
        <p:xfrm>
          <a:off x="6379484" y="925020"/>
          <a:ext cx="5726160" cy="306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066">
                  <a:extLst>
                    <a:ext uri="{9D8B030D-6E8A-4147-A177-3AD203B41FA5}">
                      <a16:colId xmlns:a16="http://schemas.microsoft.com/office/drawing/2014/main" xmlns="" val="4194896998"/>
                    </a:ext>
                  </a:extLst>
                </a:gridCol>
                <a:gridCol w="2137169">
                  <a:extLst>
                    <a:ext uri="{9D8B030D-6E8A-4147-A177-3AD203B41FA5}">
                      <a16:colId xmlns:a16="http://schemas.microsoft.com/office/drawing/2014/main" xmlns="" val="2798224352"/>
                    </a:ext>
                  </a:extLst>
                </a:gridCol>
                <a:gridCol w="2519925">
                  <a:extLst>
                    <a:ext uri="{9D8B030D-6E8A-4147-A177-3AD203B41FA5}">
                      <a16:colId xmlns:a16="http://schemas.microsoft.com/office/drawing/2014/main" xmlns="" val="3764763572"/>
                    </a:ext>
                  </a:extLst>
                </a:gridCol>
              </a:tblGrid>
              <a:tr h="4997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Adult 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7387104"/>
                  </a:ext>
                </a:extLst>
              </a:tr>
              <a:tr h="49974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20%&lt;=OP&lt;25%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Colorado, Hawaii, Massachusetts, 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7295142"/>
                  </a:ext>
                </a:extLst>
              </a:tr>
              <a:tr h="53263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Yellow</a:t>
                      </a:r>
                    </a:p>
                  </a:txBody>
                  <a:tcPr>
                    <a:solidFill>
                      <a:srgbClr val="FFFF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25%&lt;=OP&lt;30%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States and Guam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9796176"/>
                  </a:ext>
                </a:extLst>
              </a:tr>
              <a:tr h="53263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Orange</a:t>
                      </a:r>
                    </a:p>
                  </a:txBody>
                  <a:tcPr>
                    <a:solidFill>
                      <a:schemeClr val="accent6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30%&lt;=OP&lt;35%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states and Puerto Rico, Virgin Islands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1690129"/>
                  </a:ext>
                </a:extLst>
              </a:tr>
              <a:tr h="71016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</a:t>
                      </a:r>
                    </a:p>
                  </a:txBody>
                  <a:tcPr>
                    <a:solidFill>
                      <a:srgbClr val="FF00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 or 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Alabama, Arkansas, Louisiana ,Mississippi, West  Virginia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338850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FB323F26-0397-435C-89BB-A803BC515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351453"/>
              </p:ext>
            </p:extLst>
          </p:nvPr>
        </p:nvGraphicFramePr>
        <p:xfrm>
          <a:off x="5665911" y="4117062"/>
          <a:ext cx="6086475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355">
                  <a:extLst>
                    <a:ext uri="{9D8B030D-6E8A-4147-A177-3AD203B41FA5}">
                      <a16:colId xmlns:a16="http://schemas.microsoft.com/office/drawing/2014/main" xmlns="" val="3581744055"/>
                    </a:ext>
                  </a:extLst>
                </a:gridCol>
                <a:gridCol w="1269601">
                  <a:extLst>
                    <a:ext uri="{9D8B030D-6E8A-4147-A177-3AD203B41FA5}">
                      <a16:colId xmlns:a16="http://schemas.microsoft.com/office/drawing/2014/main" xmlns="" val="1487966979"/>
                    </a:ext>
                  </a:extLst>
                </a:gridCol>
                <a:gridCol w="1326661">
                  <a:extLst>
                    <a:ext uri="{9D8B030D-6E8A-4147-A177-3AD203B41FA5}">
                      <a16:colId xmlns:a16="http://schemas.microsoft.com/office/drawing/2014/main" xmlns="" val="1325204814"/>
                    </a:ext>
                  </a:extLst>
                </a:gridCol>
                <a:gridCol w="2215858">
                  <a:extLst>
                    <a:ext uri="{9D8B030D-6E8A-4147-A177-3AD203B41FA5}">
                      <a16:colId xmlns:a16="http://schemas.microsoft.com/office/drawing/2014/main" xmlns="" val="2171307301"/>
                    </a:ext>
                  </a:extLst>
                </a:gridCol>
              </a:tblGrid>
              <a:tr h="4997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Green Region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Orange Region</a:t>
                      </a:r>
                    </a:p>
                  </a:txBody>
                  <a:tcPr>
                    <a:solidFill>
                      <a:schemeClr val="accent6">
                        <a:lumMod val="75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  Region</a:t>
                      </a:r>
                    </a:p>
                  </a:txBody>
                  <a:tcPr>
                    <a:solidFill>
                      <a:srgbClr val="FF000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Yellow Region</a:t>
                      </a:r>
                    </a:p>
                  </a:txBody>
                  <a:tcPr>
                    <a:solidFill>
                      <a:srgbClr val="FFFF00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4498887"/>
                  </a:ext>
                </a:extLst>
              </a:tr>
              <a:tr h="85628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Colorado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Massachusetts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District of Columbia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Hawaii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Illinois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Kansas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North Carolina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Texas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Missouri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Ohio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Mississippi 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Louisiana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Alabama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Arkansas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Washington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California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York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Arizona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Minnesota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Utah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44817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093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081646C-D234-4926-93F7-A42957AC54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7595" r="8605" b="5033"/>
          <a:stretch/>
        </p:blipFill>
        <p:spPr>
          <a:xfrm>
            <a:off x="7467019" y="826645"/>
            <a:ext cx="2328334" cy="20574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7EB74D3-6407-4FCA-AEA1-E8CDACC472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t="5762" r="15134" b="11110"/>
          <a:stretch/>
        </p:blipFill>
        <p:spPr>
          <a:xfrm>
            <a:off x="9795353" y="826645"/>
            <a:ext cx="2286000" cy="20574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B00F6A0-AE79-4D97-9C7F-BB52AC0F0B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13717" r="19134" b="15618"/>
          <a:stretch/>
        </p:blipFill>
        <p:spPr>
          <a:xfrm>
            <a:off x="7473441" y="2884043"/>
            <a:ext cx="2328334" cy="21844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992F8FE-F0DF-4446-A579-D278A688F5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7" t="18488" r="25661" b="14718"/>
          <a:stretch/>
        </p:blipFill>
        <p:spPr>
          <a:xfrm>
            <a:off x="9795354" y="2884044"/>
            <a:ext cx="2286000" cy="2184399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A6D02FE-B81B-4EAE-A7EB-D6E6DB5DD9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359" y="3053320"/>
            <a:ext cx="6511320" cy="32861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D0E6164-57AF-4720-9C11-F929B267A7E1}"/>
              </a:ext>
            </a:extLst>
          </p:cNvPr>
          <p:cNvSpPr/>
          <p:nvPr/>
        </p:nvSpPr>
        <p:spPr>
          <a:xfrm>
            <a:off x="6750791" y="454727"/>
            <a:ext cx="5517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Cloud for Tweet Analysis on CDC Obesity Prevalence Map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6313847-14E4-4A7F-9526-7F7FB5855AB3}"/>
              </a:ext>
            </a:extLst>
          </p:cNvPr>
          <p:cNvSpPr/>
          <p:nvPr/>
        </p:nvSpPr>
        <p:spPr>
          <a:xfrm>
            <a:off x="1881999" y="2714766"/>
            <a:ext cx="3086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Tweets Sentimental Analysis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C77EFF5-BEF2-42E3-B7B9-829D53294DEA}"/>
              </a:ext>
            </a:extLst>
          </p:cNvPr>
          <p:cNvSpPr txBox="1">
            <a:spLocks/>
          </p:cNvSpPr>
          <p:nvPr/>
        </p:nvSpPr>
        <p:spPr>
          <a:xfrm>
            <a:off x="332744" y="237171"/>
            <a:ext cx="10972800" cy="773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4" y="1186749"/>
            <a:ext cx="6416712" cy="13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3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48EB22A-E2E1-4FFC-9799-646531D3B932}"/>
              </a:ext>
            </a:extLst>
          </p:cNvPr>
          <p:cNvSpPr/>
          <p:nvPr/>
        </p:nvSpPr>
        <p:spPr>
          <a:xfrm>
            <a:off x="5125104" y="1231203"/>
            <a:ext cx="2032986" cy="5504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123D249-EAB1-41C2-81C6-69EF407013C3}"/>
              </a:ext>
            </a:extLst>
          </p:cNvPr>
          <p:cNvSpPr/>
          <p:nvPr/>
        </p:nvSpPr>
        <p:spPr>
          <a:xfrm>
            <a:off x="1458159" y="1984505"/>
            <a:ext cx="2032986" cy="55041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195C1AA-FFFD-42D4-9971-8A67C81A576C}"/>
              </a:ext>
            </a:extLst>
          </p:cNvPr>
          <p:cNvSpPr/>
          <p:nvPr/>
        </p:nvSpPr>
        <p:spPr>
          <a:xfrm>
            <a:off x="8700543" y="1826938"/>
            <a:ext cx="2032986" cy="55041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Unhealthy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AA6F737-E505-4A09-BF64-F620E0BBC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9" y="2916916"/>
            <a:ext cx="1365424" cy="95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4507E0D-8B9F-4C29-B732-DD7D13D76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88" y="5139770"/>
            <a:ext cx="1355947" cy="906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A8EB7F1-BC0D-4346-BD77-3AB8ADA7A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25" y="4277841"/>
            <a:ext cx="1033918" cy="690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58B395E-DC61-4EAC-BF3A-974067E3E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83" y="3140532"/>
            <a:ext cx="964379" cy="690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36083C-97B0-4C29-9B1C-AADE1A335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70" y="5239078"/>
            <a:ext cx="921128" cy="6908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7D9D198-2E51-47DE-8DBE-96E19A0F7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5" y="4303873"/>
            <a:ext cx="1174549" cy="783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E6D1AC7-9DBE-4D90-9026-C08A2F0A5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0" y="5317749"/>
            <a:ext cx="1059218" cy="706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211923C-5C46-4DF7-88C1-E15C452EB0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0" y="3255651"/>
            <a:ext cx="1337803" cy="613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E3AEC2F2-CCDD-4B9E-997B-F73F08E537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40" y="4277841"/>
            <a:ext cx="1059218" cy="6908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560610D7-7329-4D68-99C8-A4E704F1D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38" y="3054912"/>
            <a:ext cx="1260906" cy="951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71867F00-55ED-420B-BF9D-E54EDA0C8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89" y="2517754"/>
            <a:ext cx="1287170" cy="9714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5055799-B1C5-4B6F-9E53-C86B4BAA94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49" y="2659571"/>
            <a:ext cx="934528" cy="7694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9774A56F-3C05-4A8D-9280-6E053E835C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41" y="4980081"/>
            <a:ext cx="852256" cy="764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A3265225-D068-4743-BDDB-72FA25BAE0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579" y="3630650"/>
            <a:ext cx="728090" cy="8667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B905C5E5-D63F-4FDF-AE32-5A5B54586A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09" y="3618093"/>
            <a:ext cx="1391267" cy="10440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5A7BC191-102B-4C49-B1D7-2B51A5C530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17" y="3665997"/>
            <a:ext cx="1609777" cy="10440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EFC63508-AC34-48A8-AB19-675CB32E0EE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84" y="5190457"/>
            <a:ext cx="852256" cy="7034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F29B7053-FC31-46B1-84A7-ACC4B09A45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20" y="2812120"/>
            <a:ext cx="867404" cy="4376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D6B0B0FD-2F8F-4E47-87CA-A9D784514A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4" y="3644241"/>
            <a:ext cx="988816" cy="74161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E6ED7E58-90E8-40CE-9A64-F5570246483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021" y="4423972"/>
            <a:ext cx="911508" cy="6076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53AFEFA5-09E2-4292-86D3-02418B811A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254" y="2800938"/>
            <a:ext cx="837415" cy="6280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7E37A3A8-F8B2-4AC7-82E6-D1C6B2456A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161" y="5139770"/>
            <a:ext cx="1034036" cy="8048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03EBBCBC-9497-48E3-B306-5518D97DD89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31" y="5230619"/>
            <a:ext cx="1037360" cy="540056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xmlns="" id="{CD3EF5E1-7FB6-4D2A-9DDC-722017A8FD73}"/>
              </a:ext>
            </a:extLst>
          </p:cNvPr>
          <p:cNvSpPr txBox="1">
            <a:spLocks/>
          </p:cNvSpPr>
          <p:nvPr/>
        </p:nvSpPr>
        <p:spPr>
          <a:xfrm>
            <a:off x="310779" y="379292"/>
            <a:ext cx="9628901" cy="54878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Food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Hierarchy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1520F6C2-54CF-4468-9ABF-529175B0B3E9}"/>
              </a:ext>
            </a:extLst>
          </p:cNvPr>
          <p:cNvSpPr/>
          <p:nvPr/>
        </p:nvSpPr>
        <p:spPr>
          <a:xfrm>
            <a:off x="6080360" y="2084744"/>
            <a:ext cx="149936" cy="44089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Bent-Up 69">
            <a:extLst>
              <a:ext uri="{FF2B5EF4-FFF2-40B4-BE49-F238E27FC236}">
                <a16:creationId xmlns:a16="http://schemas.microsoft.com/office/drawing/2014/main" xmlns="" id="{7555F120-F4B8-4036-A218-8778F01E3A3C}"/>
              </a:ext>
            </a:extLst>
          </p:cNvPr>
          <p:cNvSpPr/>
          <p:nvPr/>
        </p:nvSpPr>
        <p:spPr>
          <a:xfrm flipH="1" flipV="1">
            <a:off x="2237866" y="1400223"/>
            <a:ext cx="2887237" cy="559059"/>
          </a:xfrm>
          <a:prstGeom prst="bentUpArrow">
            <a:avLst>
              <a:gd name="adj1" fmla="val 28176"/>
              <a:gd name="adj2" fmla="val 25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Bent-Up 70">
            <a:extLst>
              <a:ext uri="{FF2B5EF4-FFF2-40B4-BE49-F238E27FC236}">
                <a16:creationId xmlns:a16="http://schemas.microsoft.com/office/drawing/2014/main" xmlns="" id="{952B4987-7443-4FB6-B53A-B6AA3ADE5965}"/>
              </a:ext>
            </a:extLst>
          </p:cNvPr>
          <p:cNvSpPr/>
          <p:nvPr/>
        </p:nvSpPr>
        <p:spPr>
          <a:xfrm flipV="1">
            <a:off x="7158090" y="1392170"/>
            <a:ext cx="2843934" cy="434768"/>
          </a:xfrm>
          <a:prstGeom prst="bentUpArrow">
            <a:avLst>
              <a:gd name="adj1" fmla="val 33579"/>
              <a:gd name="adj2" fmla="val 50000"/>
              <a:gd name="adj3" fmla="val 46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0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58" grpId="0" animBg="1"/>
      <p:bldP spid="70" grpId="0" animBg="1"/>
      <p:bldP spid="7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646DA6C3-38C3-40DE-B66D-65DD41C32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137942"/>
              </p:ext>
            </p:extLst>
          </p:nvPr>
        </p:nvGraphicFramePr>
        <p:xfrm>
          <a:off x="169216" y="1957196"/>
          <a:ext cx="4608935" cy="272100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05076">
                  <a:extLst>
                    <a:ext uri="{9D8B030D-6E8A-4147-A177-3AD203B41FA5}">
                      <a16:colId xmlns:a16="http://schemas.microsoft.com/office/drawing/2014/main" xmlns="" val="1140639331"/>
                    </a:ext>
                  </a:extLst>
                </a:gridCol>
                <a:gridCol w="826922">
                  <a:extLst>
                    <a:ext uri="{9D8B030D-6E8A-4147-A177-3AD203B41FA5}">
                      <a16:colId xmlns:a16="http://schemas.microsoft.com/office/drawing/2014/main" xmlns="" val="2598655586"/>
                    </a:ext>
                  </a:extLst>
                </a:gridCol>
                <a:gridCol w="1524398">
                  <a:extLst>
                    <a:ext uri="{9D8B030D-6E8A-4147-A177-3AD203B41FA5}">
                      <a16:colId xmlns:a16="http://schemas.microsoft.com/office/drawing/2014/main" xmlns="" val="410415057"/>
                    </a:ext>
                  </a:extLst>
                </a:gridCol>
                <a:gridCol w="752539">
                  <a:extLst>
                    <a:ext uri="{9D8B030D-6E8A-4147-A177-3AD203B41FA5}">
                      <a16:colId xmlns:a16="http://schemas.microsoft.com/office/drawing/2014/main" xmlns="" val="697940684"/>
                    </a:ext>
                  </a:extLst>
                </a:gridCol>
              </a:tblGrid>
              <a:tr h="311591"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Categories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92710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#Images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6040" marR="53340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Categories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55245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#Images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3570871"/>
                  </a:ext>
                </a:extLst>
              </a:tr>
              <a:tr h="311591"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446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12,873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6040" marR="5334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Food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55245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11,859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1030787"/>
                  </a:ext>
                </a:extLst>
              </a:tr>
              <a:tr h="294928"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Unhealthy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>
                        <a:alpha val="6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446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13,165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6040" marR="5334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Non-fast food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5524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11,166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1560340"/>
                  </a:ext>
                </a:extLst>
              </a:tr>
              <a:tr h="294928"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446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26,038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6040" marR="5334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5524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23,025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130771"/>
                  </a:ext>
                </a:extLst>
              </a:tr>
              <a:tr h="311591">
                <a:tc gridSpan="4">
                  <a:txBody>
                    <a:bodyPr/>
                    <a:lstStyle/>
                    <a:p>
                      <a:pPr marL="1306830" marR="1301115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79036672"/>
                  </a:ext>
                </a:extLst>
              </a:tr>
              <a:tr h="311591"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2085" marR="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6040" marR="5334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55245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94%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59206680"/>
                  </a:ext>
                </a:extLst>
              </a:tr>
              <a:tr h="294928"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0795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95.8%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6040" marR="5334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5524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96.8%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9855515"/>
                  </a:ext>
                </a:extLst>
              </a:tr>
              <a:tr h="294928"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2085" marR="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6040" marR="5334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5524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61015577"/>
                  </a:ext>
                </a:extLst>
              </a:tr>
              <a:tr h="294928"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 entropy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7429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0.105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6040" marR="5334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 entropy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5524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2680991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AA08EE4-3BB2-471A-B9FC-2BD3036B3899}"/>
              </a:ext>
            </a:extLst>
          </p:cNvPr>
          <p:cNvSpPr/>
          <p:nvPr/>
        </p:nvSpPr>
        <p:spPr>
          <a:xfrm>
            <a:off x="-55522" y="1525775"/>
            <a:ext cx="5058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Healthy/Unhealthy Food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Fast/Non-Fast Food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D311EE98-3229-4B4C-86B5-3C7B40E4EEC2}"/>
              </a:ext>
            </a:extLst>
          </p:cNvPr>
          <p:cNvSpPr txBox="1">
            <a:spLocks/>
          </p:cNvSpPr>
          <p:nvPr/>
        </p:nvSpPr>
        <p:spPr>
          <a:xfrm>
            <a:off x="332744" y="237171"/>
            <a:ext cx="10972800" cy="773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Food Image Classification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62DCA7C5-4260-4E36-9AC6-BF64BD724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776557"/>
              </p:ext>
            </p:extLst>
          </p:nvPr>
        </p:nvGraphicFramePr>
        <p:xfrm>
          <a:off x="5027608" y="1957196"/>
          <a:ext cx="7071051" cy="31343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3762">
                  <a:extLst>
                    <a:ext uri="{9D8B030D-6E8A-4147-A177-3AD203B41FA5}">
                      <a16:colId xmlns:a16="http://schemas.microsoft.com/office/drawing/2014/main" xmlns="" val="2488832714"/>
                    </a:ext>
                  </a:extLst>
                </a:gridCol>
                <a:gridCol w="863762"/>
                <a:gridCol w="615561"/>
                <a:gridCol w="286536">
                  <a:extLst>
                    <a:ext uri="{9D8B030D-6E8A-4147-A177-3AD203B41FA5}">
                      <a16:colId xmlns:a16="http://schemas.microsoft.com/office/drawing/2014/main" xmlns="" val="2183213672"/>
                    </a:ext>
                  </a:extLst>
                </a:gridCol>
                <a:gridCol w="902098"/>
                <a:gridCol w="1010368">
                  <a:extLst>
                    <a:ext uri="{9D8B030D-6E8A-4147-A177-3AD203B41FA5}">
                      <a16:colId xmlns:a16="http://schemas.microsoft.com/office/drawing/2014/main" xmlns="" val="2635713048"/>
                    </a:ext>
                  </a:extLst>
                </a:gridCol>
                <a:gridCol w="729712"/>
                <a:gridCol w="280654"/>
                <a:gridCol w="759300">
                  <a:extLst>
                    <a:ext uri="{9D8B030D-6E8A-4147-A177-3AD203B41FA5}">
                      <a16:colId xmlns:a16="http://schemas.microsoft.com/office/drawing/2014/main" xmlns="" val="4125466632"/>
                    </a:ext>
                  </a:extLst>
                </a:gridCol>
                <a:gridCol w="759298"/>
              </a:tblGrid>
              <a:tr h="353449">
                <a:tc gridSpan="5">
                  <a:txBody>
                    <a:bodyPr/>
                    <a:lstStyle/>
                    <a:p>
                      <a:pPr marL="59055" marR="53975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#Images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71755" marR="59690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Unhealthy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#Images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85725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85725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12240022"/>
                  </a:ext>
                </a:extLst>
              </a:tr>
              <a:tr h="291211"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1279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230" marR="6223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melon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6223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1353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969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969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 dogs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6530" marR="17018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8921679"/>
                  </a:ext>
                </a:extLst>
              </a:tr>
              <a:tr h="201549"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grapes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1684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cherries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1337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sausages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63830" marR="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donuts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63830" marR="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3830" marR="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1314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8174243"/>
                  </a:ext>
                </a:extLst>
              </a:tr>
              <a:tr h="201549"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bananas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cucumbers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1268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ice cream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994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6530" marR="17018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cheese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6530" marR="17018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6530" marR="17018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1680008"/>
                  </a:ext>
                </a:extLst>
              </a:tr>
              <a:tr h="201549">
                <a:tc gridSpan="2"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spinach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58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1108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cakes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63830" marR="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pizza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63830" marR="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3830" marR="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5913444"/>
                  </a:ext>
                </a:extLst>
              </a:tr>
              <a:tr h="211077">
                <a:tc gridSpan="2"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kale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58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soda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1361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6530" marR="17018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cookies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6530" marR="17018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6530" marR="17018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1242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8113069"/>
                  </a:ext>
                </a:extLst>
              </a:tr>
              <a:tr h="220923">
                <a:tc gridSpan="2"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celery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59690" indent="0" algn="ctr" defTabSz="457189" rtl="0" eaLnBrk="1" fontAlgn="auto" latinLnBrk="0" hangingPunct="1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burger</a:t>
                      </a:r>
                      <a:endParaRPr lang="en-US" sz="14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1373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6530" marR="17018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Chocolate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6530" marR="17018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1350</a:t>
                      </a:r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9961919"/>
                  </a:ext>
                </a:extLst>
              </a:tr>
              <a:tr h="201549">
                <a:tc gridSpan="2"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broccoli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French fries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6530" marR="17018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1487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6530" marR="17018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06831830"/>
                  </a:ext>
                </a:extLst>
              </a:tr>
              <a:tr h="353449">
                <a:tc gridSpan="2">
                  <a:txBody>
                    <a:bodyPr/>
                    <a:lstStyle/>
                    <a:p>
                      <a:pPr marL="59055" marR="53975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2230" marR="62230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12,873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2230" marR="62230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71755" marR="59690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26365" marR="0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13,165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26365" marR="0" algn="ctr">
                        <a:lnSpc>
                          <a:spcPts val="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8139144"/>
                  </a:ext>
                </a:extLst>
              </a:tr>
              <a:tr h="245183">
                <a:tc gridSpan="10">
                  <a:txBody>
                    <a:bodyPr/>
                    <a:lstStyle/>
                    <a:p>
                      <a:pPr marL="1219835" marR="1214120" algn="ctr">
                        <a:lnSpc>
                          <a:spcPts val="8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20576907"/>
                  </a:ext>
                </a:extLst>
              </a:tr>
              <a:tr h="287608">
                <a:tc gridSpan="3">
                  <a:txBody>
                    <a:bodyPr/>
                    <a:lstStyle/>
                    <a:p>
                      <a:pPr marL="59055" marR="53975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2230" marR="6223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76%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71755" marR="5969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100965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78.30%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94092417"/>
                  </a:ext>
                </a:extLst>
              </a:tr>
              <a:tr h="353449">
                <a:tc gridSpan="3">
                  <a:txBody>
                    <a:bodyPr/>
                    <a:lstStyle/>
                    <a:p>
                      <a:pPr marL="59055" marR="53975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2230" marR="6223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77%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71755" marR="5969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 entropy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67310" algn="ctr">
                        <a:lnSpc>
                          <a:spcPts val="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186871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20352" y="1055294"/>
            <a:ext cx="4156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 Level Food Classification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902571" y="1064110"/>
            <a:ext cx="462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Bottom Level Food Classification 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AA08EE4-3BB2-471A-B9FC-2BD3036B3899}"/>
              </a:ext>
            </a:extLst>
          </p:cNvPr>
          <p:cNvSpPr/>
          <p:nvPr/>
        </p:nvSpPr>
        <p:spPr>
          <a:xfrm>
            <a:off x="6033928" y="1550558"/>
            <a:ext cx="5058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Healthy/Unhealthy Food (23 Categories)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0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6EE61AC-14CC-4F54-A951-6364220AB84C}"/>
              </a:ext>
            </a:extLst>
          </p:cNvPr>
          <p:cNvSpPr/>
          <p:nvPr/>
        </p:nvSpPr>
        <p:spPr>
          <a:xfrm>
            <a:off x="1144772" y="5753273"/>
            <a:ext cx="36558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Multi-Object Recognition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397D7FE-1EB4-450B-83D5-6CEF0BC76F8B}"/>
              </a:ext>
            </a:extLst>
          </p:cNvPr>
          <p:cNvSpPr/>
          <p:nvPr/>
        </p:nvSpPr>
        <p:spPr>
          <a:xfrm>
            <a:off x="6605265" y="5770940"/>
            <a:ext cx="3805741" cy="3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565" marR="74295" algn="just">
              <a:lnSpc>
                <a:spcPct val="9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Multi-Object Recognition</a:t>
            </a:r>
          </a:p>
        </p:txBody>
      </p:sp>
      <p:pic>
        <p:nvPicPr>
          <p:cNvPr id="9" name="image9.jpeg">
            <a:extLst>
              <a:ext uri="{FF2B5EF4-FFF2-40B4-BE49-F238E27FC236}">
                <a16:creationId xmlns:a16="http://schemas.microsoft.com/office/drawing/2014/main" xmlns="" id="{90C09861-0AF3-4847-9292-B7831C94DA1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232" y="1104727"/>
            <a:ext cx="4520893" cy="460074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10.jpeg">
            <a:extLst>
              <a:ext uri="{FF2B5EF4-FFF2-40B4-BE49-F238E27FC236}">
                <a16:creationId xmlns:a16="http://schemas.microsoft.com/office/drawing/2014/main" xmlns="" id="{0B40C419-6E33-4FA6-9A94-6274B14A184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2204" y="1104727"/>
            <a:ext cx="4198802" cy="460074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61DDDE51-3D7E-426A-A2D6-C9BFEA652473}"/>
              </a:ext>
            </a:extLst>
          </p:cNvPr>
          <p:cNvSpPr txBox="1">
            <a:spLocks/>
          </p:cNvSpPr>
          <p:nvPr/>
        </p:nvSpPr>
        <p:spPr>
          <a:xfrm>
            <a:off x="332744" y="237171"/>
            <a:ext cx="10972800" cy="773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Food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04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61DDDE51-3D7E-426A-A2D6-C9BFEA652473}"/>
              </a:ext>
            </a:extLst>
          </p:cNvPr>
          <p:cNvSpPr txBox="1">
            <a:spLocks/>
          </p:cNvSpPr>
          <p:nvPr/>
        </p:nvSpPr>
        <p:spPr>
          <a:xfrm>
            <a:off x="368255" y="343703"/>
            <a:ext cx="10972800" cy="773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F295B29-72FA-44E7-B660-652C5E2782B9}"/>
              </a:ext>
            </a:extLst>
          </p:cNvPr>
          <p:cNvSpPr/>
          <p:nvPr/>
        </p:nvSpPr>
        <p:spPr>
          <a:xfrm>
            <a:off x="470208" y="1117370"/>
            <a:ext cx="115693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Analytics (BiDAF) framework is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identifying “emotional eating” on social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media.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food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ecognition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social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using Deep Learning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Validated the tweet analysis with the Obesity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Prevalence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Centers for Disease Control &amp;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35D8CA2E-0559-44E0-9DF8-45A1890D077B}"/>
              </a:ext>
            </a:extLst>
          </p:cNvPr>
          <p:cNvSpPr txBox="1">
            <a:spLocks/>
          </p:cNvSpPr>
          <p:nvPr/>
        </p:nvSpPr>
        <p:spPr>
          <a:xfrm>
            <a:off x="368255" y="3750972"/>
            <a:ext cx="10972800" cy="773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2094" y="4380144"/>
            <a:ext cx="1072896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multi-modality (text model + image model) for comprehensive interpretation of tweet messages.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and long-term tweet analysis for finding the correlation between obesity and tweet food emotion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6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61DDDE51-3D7E-426A-A2D6-C9BFEA652473}"/>
              </a:ext>
            </a:extLst>
          </p:cNvPr>
          <p:cNvSpPr txBox="1">
            <a:spLocks/>
          </p:cNvSpPr>
          <p:nvPr/>
        </p:nvSpPr>
        <p:spPr>
          <a:xfrm>
            <a:off x="4203408" y="3042166"/>
            <a:ext cx="2960871" cy="773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67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0058A4-2E61-4C64-A104-1044C3E6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74" y="49869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4000" dirty="0"/>
          </a:p>
        </p:txBody>
      </p:sp>
      <p:pic>
        <p:nvPicPr>
          <p:cNvPr id="5" name="Content Placeholder 4" descr="A person sitting at a table with a plate of food&#10;&#10;Description generated with very high confidence">
            <a:extLst>
              <a:ext uri="{FF2B5EF4-FFF2-40B4-BE49-F238E27FC236}">
                <a16:creationId xmlns:a16="http://schemas.microsoft.com/office/drawing/2014/main" xmlns="" id="{221F1254-41EF-43AC-A1FE-2F1DC50F7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52" y="2516887"/>
            <a:ext cx="3657165" cy="3092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icture containing woman, wall&#10;&#10;Description generated with very high confidence">
            <a:extLst>
              <a:ext uri="{FF2B5EF4-FFF2-40B4-BE49-F238E27FC236}">
                <a16:creationId xmlns:a16="http://schemas.microsoft.com/office/drawing/2014/main" xmlns="" id="{11FF173B-010F-42F5-8783-CA4079A6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20" y="2516887"/>
            <a:ext cx="3854220" cy="3092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xmlns="" id="{5CAEB27C-77C6-423A-B733-62DDA8BABBEE}"/>
              </a:ext>
            </a:extLst>
          </p:cNvPr>
          <p:cNvSpPr/>
          <p:nvPr/>
        </p:nvSpPr>
        <p:spPr>
          <a:xfrm>
            <a:off x="4190261" y="506027"/>
            <a:ext cx="5459766" cy="1669002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chicken-or-the-egg problem of food and mood, do the moods hatch the foods, or do the foods hatch the moods?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642A764-E533-4B96-AB65-8F62FC8C743E}"/>
              </a:ext>
            </a:extLst>
          </p:cNvPr>
          <p:cNvSpPr/>
          <p:nvPr/>
        </p:nvSpPr>
        <p:spPr>
          <a:xfrm>
            <a:off x="162674" y="6129921"/>
            <a:ext cx="89543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https://www.theatlantic.com/health/archive/2014/03/our-moods-our-foods/284238/</a:t>
            </a:r>
          </a:p>
        </p:txBody>
      </p:sp>
    </p:spTree>
    <p:extLst>
      <p:ext uri="{BB962C8B-B14F-4D97-AF65-F5344CB8AC3E}">
        <p14:creationId xmlns:p14="http://schemas.microsoft.com/office/powerpoint/2010/main" val="336795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F5DEA4-CC61-4E8B-B5CB-14B68D8C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87" y="192055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C4B577-30B3-4041-9C46-D3298F020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700551" cy="832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alarming proportion of the US population is overweight: 2/3 of US adults are overweight, and 1/3 of those overweight are obese.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43F33BF-5AE6-4432-AAA3-FEDF439F3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317" y="6057659"/>
            <a:ext cx="6037558" cy="445024"/>
          </a:xfrm>
        </p:spPr>
        <p:txBody>
          <a:bodyPr/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http://www.eastside-online.org/wp-content/uploads/2016/02/obesity-1.jpg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https://www.everydayhealth.com/news/are-we-fat-think/</a:t>
            </a:r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CA8D8ED3-06F6-45FE-ADA6-833B17A5D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1" y="2503502"/>
            <a:ext cx="5360777" cy="32918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59F0105-544E-4BED-8BB9-5F4F701A5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386" y="2497706"/>
            <a:ext cx="5729774" cy="32918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705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0A114B-F227-4855-ACCB-A3D34AB4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5044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A8B5969-F72F-4A16-A88C-9DACEDBF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073" y="2068494"/>
            <a:ext cx="6410927" cy="30627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xmlns="" id="{822EA4C2-54DC-4B48-A225-F55C8094F6BE}"/>
              </a:ext>
            </a:extLst>
          </p:cNvPr>
          <p:cNvSpPr/>
          <p:nvPr/>
        </p:nvSpPr>
        <p:spPr>
          <a:xfrm>
            <a:off x="5255580" y="1182209"/>
            <a:ext cx="4246867" cy="1544715"/>
          </a:xfrm>
          <a:prstGeom prst="cloudCallou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3000">
                <a:schemeClr val="tx2">
                  <a:lumMod val="20000"/>
                  <a:lumOff val="80000"/>
                </a:schemeClr>
              </a:gs>
            </a:gsLst>
            <a:lin ang="16200000" scaled="0"/>
          </a:gradFill>
          <a:ln w="412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63% of 13-32 yrs. old have posted a photo on social media of food or drinks they were having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xmlns="" id="{6E5E87D2-D529-44AE-B8BC-553920C267B1}"/>
              </a:ext>
            </a:extLst>
          </p:cNvPr>
          <p:cNvSpPr/>
          <p:nvPr/>
        </p:nvSpPr>
        <p:spPr>
          <a:xfrm>
            <a:off x="7422495" y="2441356"/>
            <a:ext cx="4691085" cy="1544715"/>
          </a:xfrm>
          <a:prstGeom prst="cloudCallou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times a week a millennial will, on average, post a photo of food on their social media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xmlns="" id="{3BAB521A-8555-4688-AD48-C86BEEC68AF3}"/>
              </a:ext>
            </a:extLst>
          </p:cNvPr>
          <p:cNvSpPr/>
          <p:nvPr/>
        </p:nvSpPr>
        <p:spPr>
          <a:xfrm>
            <a:off x="5596272" y="4358933"/>
            <a:ext cx="3906175" cy="1544715"/>
          </a:xfrm>
          <a:prstGeom prst="cloudCallout">
            <a:avLst/>
          </a:prstGeom>
          <a:gradFill>
            <a:gsLst>
              <a:gs pos="7000">
                <a:schemeClr val="tx2">
                  <a:lumMod val="20000"/>
                  <a:lumOff val="80000"/>
                </a:schemeClr>
              </a:gs>
              <a:gs pos="8000">
                <a:schemeClr val="accent1">
                  <a:lumMod val="20000"/>
                  <a:lumOff val="80000"/>
                </a:schemeClr>
              </a:gs>
            </a:gsLst>
          </a:gradFill>
          <a:ln w="349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47% of 13-32 yrs. old consider themselves 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‘foodies’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AE59FD-C6E1-4D1C-90F6-83F8301C34FF}"/>
              </a:ext>
            </a:extLst>
          </p:cNvPr>
          <p:cNvSpPr txBox="1"/>
          <p:nvPr/>
        </p:nvSpPr>
        <p:spPr>
          <a:xfrm>
            <a:off x="200025" y="6122621"/>
            <a:ext cx="589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#foodporn: The growing influence of social food |Ypulse</a:t>
            </a:r>
          </a:p>
        </p:txBody>
      </p:sp>
    </p:spTree>
    <p:extLst>
      <p:ext uri="{BB962C8B-B14F-4D97-AF65-F5344CB8AC3E}">
        <p14:creationId xmlns:p14="http://schemas.microsoft.com/office/powerpoint/2010/main" val="34814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5D15F-204F-4932-955C-F9C7F6CD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63" y="152413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pic>
        <p:nvPicPr>
          <p:cNvPr id="11" name="Content Placeholder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C0303572-9432-4477-85E7-53A54C7DF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2" y="1856647"/>
            <a:ext cx="5488033" cy="2594451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CB8CACB-6EAF-4A34-99C9-FAFF98DF2A1C}"/>
              </a:ext>
            </a:extLst>
          </p:cNvPr>
          <p:cNvSpPr/>
          <p:nvPr/>
        </p:nvSpPr>
        <p:spPr>
          <a:xfrm>
            <a:off x="4448612" y="2552992"/>
            <a:ext cx="542005" cy="2977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15D5A6D-1B08-4989-9D19-A1E01C0E7DE7}"/>
              </a:ext>
            </a:extLst>
          </p:cNvPr>
          <p:cNvSpPr/>
          <p:nvPr/>
        </p:nvSpPr>
        <p:spPr>
          <a:xfrm>
            <a:off x="1942024" y="2831667"/>
            <a:ext cx="1172651" cy="2786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Document 2">
            <a:extLst>
              <a:ext uri="{FF2B5EF4-FFF2-40B4-BE49-F238E27FC236}">
                <a16:creationId xmlns:a16="http://schemas.microsoft.com/office/drawing/2014/main" xmlns="" id="{838FD825-E7F8-4FC9-A8E6-DD3C936D608E}"/>
              </a:ext>
            </a:extLst>
          </p:cNvPr>
          <p:cNvSpPr/>
          <p:nvPr/>
        </p:nvSpPr>
        <p:spPr>
          <a:xfrm>
            <a:off x="4679279" y="2098512"/>
            <a:ext cx="1398029" cy="410223"/>
          </a:xfrm>
          <a:prstGeom prst="flowChartDocument">
            <a:avLst/>
          </a:prstGeom>
          <a:solidFill>
            <a:srgbClr val="92D050">
              <a:alpha val="68000"/>
            </a:srgb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Healthy food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xmlns="" id="{35CA3A78-D569-4CF2-980C-86EB88ECA8E0}"/>
              </a:ext>
            </a:extLst>
          </p:cNvPr>
          <p:cNvSpPr/>
          <p:nvPr/>
        </p:nvSpPr>
        <p:spPr>
          <a:xfrm>
            <a:off x="2143700" y="2318107"/>
            <a:ext cx="1606758" cy="450156"/>
          </a:xfrm>
          <a:prstGeom prst="flowChartDocument">
            <a:avLst/>
          </a:prstGeom>
          <a:solidFill>
            <a:srgbClr val="FF0000">
              <a:alpha val="46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Unhealthy food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BA8D349-AD6A-4200-95DA-B61767BCE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94" y="3270674"/>
            <a:ext cx="804862" cy="8048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45C075B-D796-47AC-A553-056BDE20E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912" y="1352308"/>
            <a:ext cx="5488033" cy="447516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xmlns="" id="{E3B19877-99A5-4B96-912B-A038F6FF1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8949" y="4804774"/>
            <a:ext cx="1343025" cy="895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B16CBF5-B1A9-4648-BEC5-116F865C7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326" y="4796942"/>
            <a:ext cx="4469674" cy="206105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6FBB518-CEB6-48F7-B80D-0CDE37819394}"/>
              </a:ext>
            </a:extLst>
          </p:cNvPr>
          <p:cNvSpPr txBox="1"/>
          <p:nvPr/>
        </p:nvSpPr>
        <p:spPr>
          <a:xfrm>
            <a:off x="3662874" y="5858191"/>
            <a:ext cx="96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xmlns="" id="{A1BF18EC-563F-47A3-9C9B-690AE11A73DE}"/>
              </a:ext>
            </a:extLst>
          </p:cNvPr>
          <p:cNvSpPr/>
          <p:nvPr/>
        </p:nvSpPr>
        <p:spPr>
          <a:xfrm>
            <a:off x="10428885" y="1068642"/>
            <a:ext cx="1398029" cy="410223"/>
          </a:xfrm>
          <a:prstGeom prst="flowChartDocument">
            <a:avLst/>
          </a:prstGeom>
          <a:solidFill>
            <a:srgbClr val="92D050">
              <a:alpha val="68000"/>
            </a:srgb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Healthy food</a:t>
            </a:r>
          </a:p>
        </p:txBody>
      </p:sp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xmlns="" id="{4223F1E3-AB6D-4179-A267-25111AB16605}"/>
              </a:ext>
            </a:extLst>
          </p:cNvPr>
          <p:cNvSpPr/>
          <p:nvPr/>
        </p:nvSpPr>
        <p:spPr>
          <a:xfrm>
            <a:off x="5034884" y="4495490"/>
            <a:ext cx="1606758" cy="450156"/>
          </a:xfrm>
          <a:prstGeom prst="flowChartDocument">
            <a:avLst/>
          </a:prstGeom>
          <a:solidFill>
            <a:srgbClr val="FF0000">
              <a:alpha val="46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Unhealthy food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7F7EB07D-7F4C-4989-AFFB-7F034720D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50" y="5927109"/>
            <a:ext cx="804862" cy="8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0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8" grpId="0" animBg="1"/>
      <p:bldP spid="26" grpId="0"/>
      <p:bldP spid="27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D7831AD-3BA4-4159-8D3A-1D3FC3820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305050"/>
            <a:ext cx="5991225" cy="2395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xmlns="" id="{C1AFAB86-2B67-4B8C-A380-5FE36FBB788F}"/>
              </a:ext>
            </a:extLst>
          </p:cNvPr>
          <p:cNvSpPr/>
          <p:nvPr/>
        </p:nvSpPr>
        <p:spPr>
          <a:xfrm>
            <a:off x="6725005" y="2255308"/>
            <a:ext cx="4603986" cy="1035140"/>
          </a:xfrm>
          <a:prstGeom prst="cloudCallou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3000">
                <a:schemeClr val="tx2">
                  <a:lumMod val="20000"/>
                  <a:lumOff val="80000"/>
                </a:schemeClr>
              </a:gs>
            </a:gsLst>
            <a:lin ang="16200000" scaled="0"/>
          </a:gradFill>
          <a:ln w="412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this particular tweet a healthy dieting tweet or not?</a:t>
            </a:r>
          </a:p>
        </p:txBody>
      </p:sp>
      <p:pic>
        <p:nvPicPr>
          <p:cNvPr id="8" name="Picture 7" descr="A variety of fruits and vegetables&#10;&#10;Description generated with very high confidence">
            <a:extLst>
              <a:ext uri="{FF2B5EF4-FFF2-40B4-BE49-F238E27FC236}">
                <a16:creationId xmlns:a16="http://schemas.microsoft.com/office/drawing/2014/main" xmlns="" id="{56D4C12E-B659-486C-9BF6-A94C6789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73" y="2412922"/>
            <a:ext cx="1315113" cy="877526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A close up of a pile of fries&#10;&#10;Description generated with very high confidence">
            <a:extLst>
              <a:ext uri="{FF2B5EF4-FFF2-40B4-BE49-F238E27FC236}">
                <a16:creationId xmlns:a16="http://schemas.microsoft.com/office/drawing/2014/main" xmlns="" id="{A947C3E6-3B1B-467B-AEB6-4F3A4843A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57" y="2990236"/>
            <a:ext cx="1315113" cy="877527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xmlns="" id="{07CA724D-4E17-4A7D-830E-C9EA55035146}"/>
              </a:ext>
            </a:extLst>
          </p:cNvPr>
          <p:cNvSpPr/>
          <p:nvPr/>
        </p:nvSpPr>
        <p:spPr>
          <a:xfrm rot="21228531">
            <a:off x="324817" y="1564976"/>
            <a:ext cx="4858213" cy="976583"/>
          </a:xfrm>
          <a:prstGeom prst="cloudCallout">
            <a:avLst>
              <a:gd name="adj1" fmla="val 13353"/>
              <a:gd name="adj2" fmla="val 60518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3000">
                <a:schemeClr val="tx2">
                  <a:lumMod val="20000"/>
                  <a:lumOff val="80000"/>
                </a:schemeClr>
              </a:gs>
            </a:gsLst>
            <a:lin ang="16200000" scaled="0"/>
          </a:gradFill>
          <a:ln w="412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food are the indicator of healthy dieting?</a:t>
            </a:r>
          </a:p>
        </p:txBody>
      </p:sp>
      <p:pic>
        <p:nvPicPr>
          <p:cNvPr id="13" name="Picture 12" descr="A picture containing table&#10;&#10;Description generated with high confidence">
            <a:extLst>
              <a:ext uri="{FF2B5EF4-FFF2-40B4-BE49-F238E27FC236}">
                <a16:creationId xmlns:a16="http://schemas.microsoft.com/office/drawing/2014/main" xmlns="" id="{D6E2F413-AFAE-41C2-8A1B-CFB69A5F4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4" y="2604094"/>
            <a:ext cx="1724185" cy="980081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xmlns="" id="{B6A5AA1B-630D-4226-84FF-FB96DE56E44C}"/>
              </a:ext>
            </a:extLst>
          </p:cNvPr>
          <p:cNvSpPr/>
          <p:nvPr/>
        </p:nvSpPr>
        <p:spPr>
          <a:xfrm rot="21228531">
            <a:off x="232313" y="4531952"/>
            <a:ext cx="5043576" cy="1118022"/>
          </a:xfrm>
          <a:prstGeom prst="cloudCallout">
            <a:avLst>
              <a:gd name="adj1" fmla="val 16807"/>
              <a:gd name="adj2" fmla="val -56769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3000">
                <a:schemeClr val="tx2">
                  <a:lumMod val="20000"/>
                  <a:lumOff val="80000"/>
                </a:schemeClr>
              </a:gs>
            </a:gsLst>
            <a:lin ang="16200000" scaled="0"/>
          </a:gradFill>
          <a:ln w="412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there any geographic tendencies in obesity problem</a:t>
            </a:r>
          </a:p>
        </p:txBody>
      </p:sp>
      <p:pic>
        <p:nvPicPr>
          <p:cNvPr id="16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3DD55172-B2CA-426B-9411-DFE931B55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03" y="5356703"/>
            <a:ext cx="2319947" cy="748822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xmlns="" id="{BE34EF9E-4B85-4362-B7E5-CCC7893C6B01}"/>
              </a:ext>
            </a:extLst>
          </p:cNvPr>
          <p:cNvSpPr/>
          <p:nvPr/>
        </p:nvSpPr>
        <p:spPr>
          <a:xfrm rot="21228531">
            <a:off x="5301540" y="4485310"/>
            <a:ext cx="4858213" cy="1024056"/>
          </a:xfrm>
          <a:prstGeom prst="cloudCallout">
            <a:avLst>
              <a:gd name="adj1" fmla="val 16807"/>
              <a:gd name="adj2" fmla="val -56769"/>
            </a:avLst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3000">
                <a:schemeClr val="tx2">
                  <a:lumMod val="20000"/>
                  <a:lumOff val="80000"/>
                </a:schemeClr>
              </a:gs>
            </a:gsLst>
            <a:lin ang="16200000" scaled="0"/>
          </a:gradFill>
          <a:ln w="412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a tweet is positive or negative about dieting?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408B5B3F-AADC-4D2E-BC4F-0824846F3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450" y="5084409"/>
            <a:ext cx="647700" cy="68394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086CE33-9A08-44B0-9AB1-D2F1D8DB7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0150" y="4812597"/>
            <a:ext cx="695325" cy="68580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396FCF0-3AD6-4032-8669-1EB7B930DE5A}"/>
              </a:ext>
            </a:extLst>
          </p:cNvPr>
          <p:cNvSpPr txBox="1"/>
          <p:nvPr/>
        </p:nvSpPr>
        <p:spPr>
          <a:xfrm>
            <a:off x="400049" y="317518"/>
            <a:ext cx="3762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92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146F14-AF06-454C-909E-1B1F04ADDC2E}"/>
              </a:ext>
            </a:extLst>
          </p:cNvPr>
          <p:cNvSpPr txBox="1">
            <a:spLocks/>
          </p:cNvSpPr>
          <p:nvPr/>
        </p:nvSpPr>
        <p:spPr>
          <a:xfrm>
            <a:off x="316637" y="319071"/>
            <a:ext cx="10972800" cy="77366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4000">
                <a:latin typeface="Times New Roman" charset="0"/>
                <a:ea typeface="Times New Roman" charset="0"/>
                <a:cs typeface="Times New Roman" charset="0"/>
              </a:rPr>
              <a:t>Related </a:t>
            </a:r>
            <a:r>
              <a:rPr lang="en-US" sz="4000" smtClean="0">
                <a:latin typeface="Times New Roman" charset="0"/>
                <a:ea typeface="Times New Roman" charset="0"/>
                <a:cs typeface="Times New Roman" charset="0"/>
              </a:rPr>
              <a:t>Work: </a:t>
            </a:r>
            <a:r>
              <a:rPr lang="en-US" sz="4000">
                <a:latin typeface="Times New Roman" charset="0"/>
                <a:ea typeface="Times New Roman" charset="0"/>
                <a:cs typeface="Times New Roman" charset="0"/>
              </a:rPr>
              <a:t>Social Media and Machine Learning </a:t>
            </a:r>
            <a:endParaRPr lang="en-US" sz="400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endParaRPr 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980291D-D085-42A1-8B27-31A59B418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939992"/>
              </p:ext>
            </p:extLst>
          </p:nvPr>
        </p:nvGraphicFramePr>
        <p:xfrm>
          <a:off x="316636" y="1005216"/>
          <a:ext cx="11463884" cy="522259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83954">
                  <a:extLst>
                    <a:ext uri="{9D8B030D-6E8A-4147-A177-3AD203B41FA5}">
                      <a16:colId xmlns:a16="http://schemas.microsoft.com/office/drawing/2014/main" xmlns="" val="4248112350"/>
                    </a:ext>
                  </a:extLst>
                </a:gridCol>
                <a:gridCol w="2810450">
                  <a:extLst>
                    <a:ext uri="{9D8B030D-6E8A-4147-A177-3AD203B41FA5}">
                      <a16:colId xmlns:a16="http://schemas.microsoft.com/office/drawing/2014/main" xmlns="" val="1597309153"/>
                    </a:ext>
                  </a:extLst>
                </a:gridCol>
                <a:gridCol w="2300067"/>
                <a:gridCol w="2532072">
                  <a:extLst>
                    <a:ext uri="{9D8B030D-6E8A-4147-A177-3AD203B41FA5}">
                      <a16:colId xmlns:a16="http://schemas.microsoft.com/office/drawing/2014/main" xmlns="" val="1020169465"/>
                    </a:ext>
                  </a:extLst>
                </a:gridCol>
                <a:gridCol w="2437341">
                  <a:extLst>
                    <a:ext uri="{9D8B030D-6E8A-4147-A177-3AD203B41FA5}">
                      <a16:colId xmlns:a16="http://schemas.microsoft.com/office/drawing/2014/main" xmlns="" val="3262436556"/>
                    </a:ext>
                  </a:extLst>
                </a:gridCol>
              </a:tblGrid>
              <a:tr h="196267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Tweet Text Classification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19784081"/>
                  </a:ext>
                </a:extLst>
              </a:tr>
              <a:tr h="2186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Reference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Objective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Datasets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Method Used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Result(Accuracy)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1872126"/>
                  </a:ext>
                </a:extLst>
              </a:tr>
              <a:tr h="6754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Nguyen et al.2016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Twitter </a:t>
                      </a:r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Analysis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for 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well being and health behavior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Machine and manually labelled tweets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Machine Learning Algorithm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78% happy,0.54 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F-Score; </a:t>
                      </a:r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83% happy,0.86 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F-Score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42897559"/>
                  </a:ext>
                </a:extLst>
              </a:tr>
              <a:tr h="6754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Eichstaedt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et al.2015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Twitter </a:t>
                      </a:r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Analysis for cardiovascular 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mortality with physiological factors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1,347 U.S. counties </a:t>
                      </a:r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for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AHD 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mortality rates; </a:t>
                      </a:r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50,000 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tweeted words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Used regression model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Twitter based model outperformed the prediction model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95876184"/>
                  </a:ext>
                </a:extLst>
              </a:tr>
              <a:tr h="196267">
                <a:tc gridSpan="5">
                  <a:txBody>
                    <a:bodyPr/>
                    <a:lstStyle/>
                    <a:p>
                      <a:pPr marL="0" algn="ctr" defTabSz="457189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Visual Food Recognition</a:t>
                      </a: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2703051"/>
                  </a:ext>
                </a:extLst>
              </a:tr>
              <a:tr h="6754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Chokr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et al. 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Predicting the amount of calories from food images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Pittsburgh fast-food image dataset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extract 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raw features from food images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93% error reduction in the case of </a:t>
                      </a:r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RGB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5379400"/>
                  </a:ext>
                </a:extLst>
              </a:tr>
              <a:tr h="8991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Liu et al. 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 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real-time food recognition system for dietary assessment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ImageNet, UEC-256 and Food101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CNN-based Food Image Analysis Algorithms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94% of </a:t>
                      </a:r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 5 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accuracy for Food101 dataset</a:t>
                      </a:r>
                      <a:b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94.6% of </a:t>
                      </a:r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 5 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accuracy for UEC-256 dataset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67974150"/>
                  </a:ext>
                </a:extLst>
              </a:tr>
              <a:tr h="451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Singla et al. 2016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Food/non-food classiﬁcation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Food-5K, Food-11 and Instagram Food/Nonfood Dataset (IFD)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Used a pre-trained CNN </a:t>
                      </a:r>
                      <a:r>
                        <a:rPr lang="en-US" sz="1600" u="none" strike="noStrike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GoogLeNet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model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99.2%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11047190"/>
                  </a:ext>
                </a:extLst>
              </a:tr>
              <a:tr h="6754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Farinella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et al.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Food image </a:t>
                      </a:r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processing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UNICT-FD1200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SIFT, 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Bag of </a:t>
                      </a:r>
                      <a:r>
                        <a:rPr lang="en-US" sz="1600" u="none" strike="noStrike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Textons</a:t>
                      </a:r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 Anti-</a:t>
                      </a:r>
                      <a:r>
                        <a:rPr lang="en-US" sz="1600" u="none" strike="noStrike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textons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85.82% accuracy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69" marR="4369" marT="43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31109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77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181B3EEF-C32C-4B8F-A99A-846D3103805A}"/>
              </a:ext>
            </a:extLst>
          </p:cNvPr>
          <p:cNvSpPr txBox="1">
            <a:spLocks/>
          </p:cNvSpPr>
          <p:nvPr/>
        </p:nvSpPr>
        <p:spPr>
          <a:xfrm>
            <a:off x="325515" y="419639"/>
            <a:ext cx="10972800" cy="773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BiDAF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Analytics Framework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DB5190A-19BE-48A9-9B42-6348218F2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76" y="1228816"/>
            <a:ext cx="9102478" cy="47521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891ECC99-0D1F-4FB0-97E2-D4D11FFCF6E7}"/>
              </a:ext>
            </a:extLst>
          </p:cNvPr>
          <p:cNvSpPr txBox="1">
            <a:spLocks/>
          </p:cNvSpPr>
          <p:nvPr/>
        </p:nvSpPr>
        <p:spPr>
          <a:xfrm>
            <a:off x="325515" y="297149"/>
            <a:ext cx="10972800" cy="773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endParaRPr lang="en-US" sz="28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E899234-41CF-4C11-A494-B62B5F15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76" y="1211061"/>
            <a:ext cx="9102478" cy="47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B975367-0787-4539-BECF-B8EF4502F0F4}"/>
              </a:ext>
            </a:extLst>
          </p:cNvPr>
          <p:cNvSpPr/>
          <p:nvPr/>
        </p:nvSpPr>
        <p:spPr>
          <a:xfrm>
            <a:off x="204593" y="347829"/>
            <a:ext cx="54041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Tweet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221E3AA-496F-47C1-B829-3DD126D13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5575"/>
            <a:ext cx="1638300" cy="733425"/>
          </a:xfrm>
          <a:prstGeom prst="rect">
            <a:avLst/>
          </a:prstGeom>
        </p:spPr>
      </p:pic>
      <p:pic>
        <p:nvPicPr>
          <p:cNvPr id="5" name="Picture 4" descr="A plate of food&#10;&#10;Description generated with very high confidence">
            <a:extLst>
              <a:ext uri="{FF2B5EF4-FFF2-40B4-BE49-F238E27FC236}">
                <a16:creationId xmlns:a16="http://schemas.microsoft.com/office/drawing/2014/main" xmlns="" id="{BBAC7CCD-2292-4B67-8674-79E59C854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95" y="2382998"/>
            <a:ext cx="2476500" cy="1445877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9994D3-146A-4847-A134-3EF29C556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00" y="1880420"/>
            <a:ext cx="1576356" cy="858853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late of food&#10;&#10;Description generated with very high confidence">
            <a:extLst>
              <a:ext uri="{FF2B5EF4-FFF2-40B4-BE49-F238E27FC236}">
                <a16:creationId xmlns:a16="http://schemas.microsoft.com/office/drawing/2014/main" xmlns="" id="{57F15B6B-1A9D-4357-9DBA-B13E7E8B8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50" y="2334004"/>
            <a:ext cx="2476500" cy="144587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1A0FCB1-9FB6-433B-8B14-777A1D8A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317" y="1844756"/>
            <a:ext cx="1663790" cy="850819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icture containing cup, coffee, doughnut, table&#10;&#10;Description generated with very high confidence">
            <a:extLst>
              <a:ext uri="{FF2B5EF4-FFF2-40B4-BE49-F238E27FC236}">
                <a16:creationId xmlns:a16="http://schemas.microsoft.com/office/drawing/2014/main" xmlns="" id="{17A8BBBF-A602-4EA9-AAD6-DC6FE1A4F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17" y="3442288"/>
            <a:ext cx="1757635" cy="919372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6590FF7-D00A-4F4E-AEB8-8563CD5B93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310" y="3561053"/>
            <a:ext cx="1757635" cy="919372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late of food&#10;&#10;Description generated with very high confidence">
            <a:extLst>
              <a:ext uri="{FF2B5EF4-FFF2-40B4-BE49-F238E27FC236}">
                <a16:creationId xmlns:a16="http://schemas.microsoft.com/office/drawing/2014/main" xmlns="" id="{8B56A9EA-C710-42DA-BCA5-1B9A281F0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09" y="2427224"/>
            <a:ext cx="2476500" cy="144587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9197775-6E78-4DEA-BD34-DB3657D80B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769" y="1545504"/>
            <a:ext cx="944880" cy="94488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7B33C72-90F8-4076-B20C-F875978DC8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132" y="3229091"/>
            <a:ext cx="1059634" cy="99521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FAA93E2F-1FBA-47AF-9A8C-289C870CF94F}"/>
              </a:ext>
            </a:extLst>
          </p:cNvPr>
          <p:cNvSpPr/>
          <p:nvPr/>
        </p:nvSpPr>
        <p:spPr>
          <a:xfrm>
            <a:off x="1369393" y="3093946"/>
            <a:ext cx="712841" cy="2811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C1B14011-3511-4D97-B946-356B0660F45B}"/>
              </a:ext>
            </a:extLst>
          </p:cNvPr>
          <p:cNvSpPr/>
          <p:nvPr/>
        </p:nvSpPr>
        <p:spPr>
          <a:xfrm flipV="1">
            <a:off x="4864185" y="3004235"/>
            <a:ext cx="834723" cy="2918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xmlns="" id="{A7906B30-EC61-46A0-BB2D-68B77A247EBB}"/>
              </a:ext>
            </a:extLst>
          </p:cNvPr>
          <p:cNvSpPr/>
          <p:nvPr/>
        </p:nvSpPr>
        <p:spPr>
          <a:xfrm>
            <a:off x="8323805" y="3093946"/>
            <a:ext cx="731904" cy="3212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CD35F0-24BC-4087-A89C-071970189B26}"/>
              </a:ext>
            </a:extLst>
          </p:cNvPr>
          <p:cNvSpPr txBox="1"/>
          <p:nvPr/>
        </p:nvSpPr>
        <p:spPr>
          <a:xfrm>
            <a:off x="-42072" y="3443394"/>
            <a:ext cx="176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 collection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A1AA39F-95C7-4C0C-8ADA-D0A3A2DD0097}"/>
              </a:ext>
            </a:extLst>
          </p:cNvPr>
          <p:cNvSpPr txBox="1"/>
          <p:nvPr/>
        </p:nvSpPr>
        <p:spPr>
          <a:xfrm>
            <a:off x="1866254" y="3961356"/>
            <a:ext cx="255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tweets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3933BF-1EE4-460A-9E2E-C599DB51210D}"/>
              </a:ext>
            </a:extLst>
          </p:cNvPr>
          <p:cNvSpPr txBox="1"/>
          <p:nvPr/>
        </p:nvSpPr>
        <p:spPr>
          <a:xfrm>
            <a:off x="5129105" y="4342316"/>
            <a:ext cx="399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 tweets into Healthy/Unhealthy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58DB4F1-3630-4B2C-9216-EE65D3E4DB84}"/>
              </a:ext>
            </a:extLst>
          </p:cNvPr>
          <p:cNvSpPr txBox="1"/>
          <p:nvPr/>
        </p:nvSpPr>
        <p:spPr>
          <a:xfrm>
            <a:off x="8873106" y="4204312"/>
            <a:ext cx="399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by VADER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73DBBC4-2E01-4ED6-906C-7DCE076B38BD}"/>
              </a:ext>
            </a:extLst>
          </p:cNvPr>
          <p:cNvSpPr/>
          <p:nvPr/>
        </p:nvSpPr>
        <p:spPr>
          <a:xfrm>
            <a:off x="162300" y="6096058"/>
            <a:ext cx="4966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comp.social.gatech.edu/papers/icwsm14.vader.hutto.pdf</a:t>
            </a:r>
          </a:p>
        </p:txBody>
      </p:sp>
    </p:spTree>
    <p:extLst>
      <p:ext uri="{BB962C8B-B14F-4D97-AF65-F5344CB8AC3E}">
        <p14:creationId xmlns:p14="http://schemas.microsoft.com/office/powerpoint/2010/main" val="75002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6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895</Words>
  <Application>Microsoft Macintosh PowerPoint</Application>
  <PresentationFormat>Widescreen</PresentationFormat>
  <Paragraphs>260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Helvetica</vt:lpstr>
      <vt:lpstr>Times New Roman</vt:lpstr>
      <vt:lpstr>Arial</vt:lpstr>
      <vt:lpstr>1_Office Theme</vt:lpstr>
      <vt:lpstr>Custom Design</vt:lpstr>
      <vt:lpstr>Exploring Social Contextual Influences on Healthy Eating using Big Data Analytics</vt:lpstr>
      <vt:lpstr>Motivation</vt:lpstr>
      <vt:lpstr>Motivation</vt:lpstr>
      <vt:lpstr>Motivation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Yeruva, Vijaya Kumari (UMKC-Student)</dc:creator>
  <cp:lastModifiedBy>Microsoft Office User</cp:lastModifiedBy>
  <cp:revision>118</cp:revision>
  <dcterms:created xsi:type="dcterms:W3CDTF">2017-09-29T23:22:56Z</dcterms:created>
  <dcterms:modified xsi:type="dcterms:W3CDTF">2017-11-13T03:52:10Z</dcterms:modified>
</cp:coreProperties>
</file>